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15240D8-C3F2-48B0-8377-33BF5181A2BA}" type="datetimeFigureOut">
              <a:rPr lang="en-US" smtClean="0"/>
              <a:t>12/14/2021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365951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32931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152067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848C9E4-DE22-4E6F-88AD-126DAFBBB9C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727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332659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5240D8-C3F2-48B0-8377-33BF5181A2B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14608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5240D8-C3F2-48B0-8377-33BF5181A2B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26384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5240D8-C3F2-48B0-8377-33BF5181A2B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352526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15240D8-C3F2-48B0-8377-33BF5181A2BA}" type="datetimeFigureOut">
              <a:rPr lang="en-US" smtClean="0"/>
              <a:t>12/14/2021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04501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5240D8-C3F2-48B0-8377-33BF5181A2B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131630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15240D8-C3F2-48B0-8377-33BF5181A2BA}" type="datetimeFigureOut">
              <a:rPr lang="en-US" smtClean="0"/>
              <a:t>12/14/2021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95500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118782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5240D8-C3F2-48B0-8377-33BF5181A2B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305733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5240D8-C3F2-48B0-8377-33BF5181A2B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74006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40D8-C3F2-48B0-8377-33BF5181A2B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5775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179393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5240D8-C3F2-48B0-8377-33BF5181A2B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8C9E4-DE22-4E6F-88AD-126DAFBBB9CF}" type="slidenum">
              <a:rPr lang="en-US" smtClean="0"/>
              <a:t>‹#›</a:t>
            </a:fld>
            <a:endParaRPr lang="en-US"/>
          </a:p>
        </p:txBody>
      </p:sp>
    </p:spTree>
    <p:extLst>
      <p:ext uri="{BB962C8B-B14F-4D97-AF65-F5344CB8AC3E}">
        <p14:creationId xmlns:p14="http://schemas.microsoft.com/office/powerpoint/2010/main" val="265068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5240D8-C3F2-48B0-8377-33BF5181A2BA}" type="datetimeFigureOut">
              <a:rPr lang="en-US" smtClean="0"/>
              <a:t>12/14/2021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48C9E4-DE22-4E6F-88AD-126DAFBBB9CF}" type="slidenum">
              <a:rPr lang="en-US" smtClean="0"/>
              <a:t>‹#›</a:t>
            </a:fld>
            <a:endParaRPr lang="en-US"/>
          </a:p>
        </p:txBody>
      </p:sp>
    </p:spTree>
    <p:extLst>
      <p:ext uri="{BB962C8B-B14F-4D97-AF65-F5344CB8AC3E}">
        <p14:creationId xmlns:p14="http://schemas.microsoft.com/office/powerpoint/2010/main" val="2063513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919854" cy="678728"/>
          </a:xfrm>
        </p:spPr>
        <p:txBody>
          <a:bodyPr>
            <a:normAutofit fontScale="90000"/>
          </a:bodyPr>
          <a:lstStyle/>
          <a:p>
            <a:r>
              <a:rPr lang="en-US" sz="2800" dirty="0" smtClean="0">
                <a:solidFill>
                  <a:srgbClr val="FF0000"/>
                </a:solidFill>
              </a:rPr>
              <a:t>Methods of Micro propagation</a:t>
            </a:r>
            <a:r>
              <a:rPr lang="ar-IQ" sz="3100" dirty="0" smtClean="0">
                <a:solidFill>
                  <a:srgbClr val="FF0000"/>
                </a:solidFill>
              </a:rPr>
              <a:t>طرق الاخلاف(التكاثر ) النسيجي </a:t>
            </a:r>
            <a:endParaRPr lang="en-US" sz="3100" dirty="0">
              <a:solidFill>
                <a:srgbClr val="FF0000"/>
              </a:solidFill>
            </a:endParaRPr>
          </a:p>
        </p:txBody>
      </p:sp>
      <p:sp>
        <p:nvSpPr>
          <p:cNvPr id="3" name="Subtitle 2"/>
          <p:cNvSpPr>
            <a:spLocks noGrp="1"/>
          </p:cNvSpPr>
          <p:nvPr>
            <p:ph type="subTitle" idx="1"/>
          </p:nvPr>
        </p:nvSpPr>
        <p:spPr>
          <a:xfrm>
            <a:off x="1524000" y="4156363"/>
            <a:ext cx="9144000" cy="1925781"/>
          </a:xfrm>
        </p:spPr>
        <p:txBody>
          <a:bodyPr/>
          <a:lstStyle/>
          <a:p>
            <a:pPr algn="ctr"/>
            <a:r>
              <a:rPr lang="en-US" dirty="0" smtClean="0"/>
              <a:t>Somatic embryogenesis</a:t>
            </a:r>
            <a:r>
              <a:rPr lang="ar-IQ" dirty="0" smtClean="0"/>
              <a:t>  </a:t>
            </a:r>
            <a:r>
              <a:rPr lang="ar-IQ" sz="3200" dirty="0" smtClean="0"/>
              <a:t> تولد </a:t>
            </a:r>
            <a:r>
              <a:rPr lang="ar-IQ" sz="3200" smtClean="0"/>
              <a:t>الاجنة </a:t>
            </a:r>
            <a:r>
              <a:rPr lang="ar-IQ" sz="3200" smtClean="0"/>
              <a:t>الجسمية</a:t>
            </a:r>
            <a:endParaRPr lang="en-US" dirty="0"/>
          </a:p>
        </p:txBody>
      </p:sp>
    </p:spTree>
    <p:extLst>
      <p:ext uri="{BB962C8B-B14F-4D97-AF65-F5344CB8AC3E}">
        <p14:creationId xmlns:p14="http://schemas.microsoft.com/office/powerpoint/2010/main" val="181568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30582"/>
            <a:ext cx="10820400" cy="3255819"/>
          </a:xfrm>
        </p:spPr>
        <p:txBody>
          <a:bodyPr/>
          <a:lstStyle/>
          <a:p>
            <a:pPr algn="r"/>
            <a:r>
              <a:rPr lang="ar-IQ" dirty="0" smtClean="0"/>
              <a:t>)</a:t>
            </a:r>
            <a:r>
              <a:rPr lang="en-US" dirty="0" smtClean="0"/>
              <a:t>callus</a:t>
            </a:r>
            <a:r>
              <a:rPr lang="ar-IQ" dirty="0"/>
              <a:t>في وسط زرعي مناسب لنمو الكالس الاولي(</a:t>
            </a:r>
            <a:r>
              <a:rPr lang="en-US" dirty="0"/>
              <a:t>explant</a:t>
            </a:r>
            <a:r>
              <a:rPr lang="ar-IQ" dirty="0"/>
              <a:t> في هذه الطريقة يزرع</a:t>
            </a:r>
            <a:endParaRPr lang="en-US" dirty="0"/>
          </a:p>
          <a:p>
            <a:pPr marL="0" indent="0" algn="r">
              <a:buNone/>
            </a:pPr>
            <a:r>
              <a:rPr lang="ar-IQ" dirty="0" smtClean="0"/>
              <a:t>وهو نسيج أبيض مصفر اللون ينمو بصورة غير منتظمة ومستمرة فوق الاجزاء المقطوعة من النسيج الاولي وحول حافات الاوراق البدائية الفتية  . يحتوي الوسط الزرعي على نسب من الهرمونين النباتيين (الاوكسين والسايتوكانين ) حسب نوع النبات ونوع الهرمون لتحفيز نمونسيج الكالس الاولي وعادة يكون هذا الكالس قابل للتكاثر والنمو في نفس الوسط الزرعي.</a:t>
            </a:r>
          </a:p>
          <a:p>
            <a:pPr marL="0" indent="0" algn="r">
              <a:buNone/>
            </a:pPr>
            <a:r>
              <a:rPr lang="ar-IQ" dirty="0" smtClean="0"/>
              <a:t>لذلك يجري اكثار الكالس الاولي بتقطيع الكتل النامية( بعد استبعاد النسيج الاولي) الى قطع صغيرة عديدة ثم اعادة   (الغرض من اجراء هذه العملية </a:t>
            </a:r>
            <a:r>
              <a:rPr lang="en-US" dirty="0" smtClean="0"/>
              <a:t>subculture</a:t>
            </a:r>
            <a:r>
              <a:rPr lang="ar-IQ" dirty="0" smtClean="0"/>
              <a:t> زراعتها في أوساط جديدة من نفس النوع وتسمى هذه العملية بعملية  </a:t>
            </a:r>
          </a:p>
          <a:p>
            <a:pPr marL="0" indent="0" algn="r">
              <a:buNone/>
            </a:pPr>
            <a:r>
              <a:rPr lang="en-US" dirty="0" smtClean="0"/>
              <a:t>somatic embryo</a:t>
            </a:r>
            <a:r>
              <a:rPr lang="ar-IQ" dirty="0" smtClean="0"/>
              <a:t> لاكثار مزرعة الكالس واعطاء الكالس فرصة لكي تتحور بعض خلاياه  الى أجنة جسمية دقيقة </a:t>
            </a:r>
            <a:endParaRPr lang="en-US" dirty="0"/>
          </a:p>
        </p:txBody>
      </p:sp>
    </p:spTree>
    <p:extLst>
      <p:ext uri="{BB962C8B-B14F-4D97-AF65-F5344CB8AC3E}">
        <p14:creationId xmlns:p14="http://schemas.microsoft.com/office/powerpoint/2010/main" val="171039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764373"/>
            <a:ext cx="11007436" cy="1293028"/>
          </a:xfrm>
        </p:spPr>
        <p:txBody>
          <a:bodyPr/>
          <a:lstStyle/>
          <a:p>
            <a:r>
              <a:rPr lang="ar-IQ" sz="2000" dirty="0" smtClean="0"/>
              <a:t>حيث كل جنين يحتوي على سويق وجذير مجهري ويتغيير المظهر الخارجي لنسيج الكالس الى الكالس العقدي الذي يحتوي على عقد صغيرة الحجم والعقد ماهي سوى مبادئ للاجنة الاولية  , وبعد حصول هذه الخطوة (أي تحور خلايا الكالس الى أجنة اولية جسمية أو خضرية ) عادة في أوساط تحتوي على الاوكسين والسايتوكاينين معا تنقل الاجنة الاولية ( العقد) الى أوساط زرعية أخرى تخلوا من </a:t>
            </a:r>
            <a:r>
              <a:rPr lang="en-US" sz="2000" dirty="0" smtClean="0"/>
              <a:t>GERMENATION</a:t>
            </a:r>
            <a:r>
              <a:rPr lang="ar-IQ" sz="2000" dirty="0"/>
              <a:t> الهرمونات النباتية ( الاوكسين والسايتوكاينين) لتسهيل نمو والنضج للاجنة الاولية الى أجنة كاملة والبدئ بانباتها</a:t>
            </a:r>
            <a:endParaRPr lang="en-US" sz="2000" dirty="0"/>
          </a:p>
        </p:txBody>
      </p:sp>
      <p:sp>
        <p:nvSpPr>
          <p:cNvPr id="3" name="Content Placeholder 2"/>
          <p:cNvSpPr>
            <a:spLocks noGrp="1"/>
          </p:cNvSpPr>
          <p:nvPr>
            <p:ph idx="1"/>
          </p:nvPr>
        </p:nvSpPr>
        <p:spPr>
          <a:xfrm>
            <a:off x="775854" y="2466110"/>
            <a:ext cx="10730345" cy="3752576"/>
          </a:xfrm>
        </p:spPr>
        <p:txBody>
          <a:bodyPr/>
          <a:lstStyle/>
          <a:p>
            <a:pPr marL="0" indent="0" algn="r">
              <a:buNone/>
            </a:pPr>
            <a:r>
              <a:rPr lang="ar-IQ" dirty="0" smtClean="0"/>
              <a:t>وباعادة زراعة الاجنة النباتية في نفس نوع  الوسط الاخير ( الخالي من الهرمونات) تواصل الاجنة انباتها ونموها حيث تخرج منها السيقان  وتستطيل والجذور وتتحول الى نبيتات كاملة . ان عملية انتاج الاجنة الجسمية من نسيج الكالس لا تحتاج الى تلقيح واخصاب  كما</a:t>
            </a:r>
            <a:r>
              <a:rPr lang="ar-IQ" dirty="0"/>
              <a:t> يحدث في حالة تولد الاجنة </a:t>
            </a:r>
            <a:r>
              <a:rPr lang="ar-IQ" dirty="0" smtClean="0"/>
              <a:t>الجنسية في فترة الازهار في البذور لذلك تكون جميع النبيتات الناتجة من عملية التولد الجسمي (الخضري او اللاجنسي) متشابهة في تركيبها الوراثي ومشابهة الى التركيب الوراثي    للنبات الاصلي الذي استاصل منه النسيج الاولي وتكون هذه الطريقة معرضة الى حدوث الطفرات الوراثية      .              </a:t>
            </a:r>
          </a:p>
          <a:p>
            <a:pPr marL="0" indent="0" algn="r">
              <a:buNone/>
            </a:pPr>
            <a:r>
              <a:rPr lang="ar-IQ" dirty="0" smtClean="0"/>
              <a:t>              .</a:t>
            </a:r>
          </a:p>
          <a:p>
            <a:pPr marL="0" indent="0" algn="r">
              <a:buNone/>
            </a:pPr>
            <a:r>
              <a:rPr lang="ar-IQ" dirty="0" smtClean="0"/>
              <a:t>هذه الطريقة تمكننا من انتاج الاف من الاجنة الجسمية والنبيتات من قطعةكالس صغيرة أو من مجموعة خلايا مفردة      .</a:t>
            </a:r>
          </a:p>
          <a:p>
            <a:pPr marL="0" indent="0">
              <a:buNone/>
            </a:pPr>
            <a:r>
              <a:rPr lang="ar-IQ" dirty="0" smtClean="0"/>
              <a:t>     </a:t>
            </a:r>
            <a:endParaRPr lang="en-US" dirty="0"/>
          </a:p>
        </p:txBody>
      </p:sp>
    </p:spTree>
    <p:extLst>
      <p:ext uri="{BB962C8B-B14F-4D97-AF65-F5344CB8AC3E}">
        <p14:creationId xmlns:p14="http://schemas.microsoft.com/office/powerpoint/2010/main" val="245770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51460"/>
            <a:ext cx="6774179" cy="6446519"/>
          </a:xfrm>
        </p:spPr>
      </p:pic>
    </p:spTree>
    <p:extLst>
      <p:ext uri="{BB962C8B-B14F-4D97-AF65-F5344CB8AC3E}">
        <p14:creationId xmlns:p14="http://schemas.microsoft.com/office/powerpoint/2010/main" val="121635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764373"/>
            <a:ext cx="10363200" cy="5453865"/>
          </a:xfrm>
        </p:spPr>
      </p:pic>
    </p:spTree>
    <p:extLst>
      <p:ext uri="{BB962C8B-B14F-4D97-AF65-F5344CB8AC3E}">
        <p14:creationId xmlns:p14="http://schemas.microsoft.com/office/powerpoint/2010/main" val="239333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320040"/>
            <a:ext cx="6614159" cy="5898199"/>
          </a:xfrm>
        </p:spPr>
      </p:pic>
    </p:spTree>
    <p:extLst>
      <p:ext uri="{BB962C8B-B14F-4D97-AF65-F5344CB8AC3E}">
        <p14:creationId xmlns:p14="http://schemas.microsoft.com/office/powerpoint/2010/main" val="277592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Somatic embryogenesis</a:t>
            </a:r>
            <a:r>
              <a:rPr lang="ar-IQ" sz="2400" dirty="0" smtClean="0"/>
              <a:t>زراعة الانسجة الجسمية في نخيل التمر </a:t>
            </a:r>
            <a:endParaRPr lang="en-US" sz="2400" dirty="0"/>
          </a:p>
        </p:txBody>
      </p:sp>
      <p:sp>
        <p:nvSpPr>
          <p:cNvPr id="3" name="Content Placeholder 2"/>
          <p:cNvSpPr>
            <a:spLocks noGrp="1"/>
          </p:cNvSpPr>
          <p:nvPr>
            <p:ph idx="1"/>
          </p:nvPr>
        </p:nvSpPr>
        <p:spPr/>
        <p:txBody>
          <a:bodyPr/>
          <a:lstStyle/>
          <a:p>
            <a:pPr marL="0" indent="0" algn="r" rtl="1">
              <a:buNone/>
            </a:pPr>
            <a:r>
              <a:rPr lang="ar-IQ" dirty="0" smtClean="0"/>
              <a:t>في نخيل التمر فيجب زراعة الكالس فوق اوساط زرعية صلبة مع تركيز عالي نسبيا من الاوكسين </a:t>
            </a:r>
            <a:r>
              <a:rPr lang="en-US" dirty="0" smtClean="0"/>
              <a:t>2,4-d</a:t>
            </a:r>
            <a:r>
              <a:rPr lang="ar-IQ" dirty="0" smtClean="0"/>
              <a:t>بمقدار 100ملغم/لتر وتركيز واطئ من السايتوكانين </a:t>
            </a:r>
            <a:r>
              <a:rPr lang="en-US" dirty="0" smtClean="0"/>
              <a:t>2ip</a:t>
            </a:r>
            <a:r>
              <a:rPr lang="ar-IQ" dirty="0" smtClean="0"/>
              <a:t>بمقدار 3 ملغم/لتر (او بدلا عنه استعمال 2 ملغم/لتر من كل من </a:t>
            </a:r>
            <a:r>
              <a:rPr lang="en-US" dirty="0" smtClean="0"/>
              <a:t>AB</a:t>
            </a:r>
            <a:r>
              <a:rPr lang="ar-IQ" dirty="0" smtClean="0"/>
              <a:t>و</a:t>
            </a:r>
            <a:r>
              <a:rPr lang="en-US" dirty="0" smtClean="0"/>
              <a:t>Kinetin</a:t>
            </a:r>
            <a:r>
              <a:rPr lang="ar-IQ" dirty="0" smtClean="0"/>
              <a:t>) ولكون النسيج الاولي </a:t>
            </a:r>
            <a:r>
              <a:rPr lang="en-US" dirty="0" smtClean="0"/>
              <a:t>explant</a:t>
            </a:r>
            <a:r>
              <a:rPr lang="ar-IQ" dirty="0" smtClean="0"/>
              <a:t> يفرز مواد بنية </a:t>
            </a:r>
            <a:r>
              <a:rPr lang="en-US" smtClean="0"/>
              <a:t>polyphenols</a:t>
            </a:r>
            <a:r>
              <a:rPr lang="ar-IQ" smtClean="0"/>
              <a:t> </a:t>
            </a:r>
            <a:r>
              <a:rPr lang="ar-IQ" dirty="0" smtClean="0"/>
              <a:t>سامة تسبب اسمرار وتلون نسيج الكالس النامي بلون بني داكن او اسود وموته اخيرا دون اكمال مرحلة تولد الاجنة الجسمية لذلك تضاف للاوساط الزرعية الخاصة بالنخيل مسحوق الفحم النشط </a:t>
            </a:r>
            <a:r>
              <a:rPr lang="en-US" dirty="0" smtClean="0"/>
              <a:t>activated charcoal </a:t>
            </a:r>
            <a:r>
              <a:rPr lang="ar-IQ" dirty="0" smtClean="0"/>
              <a:t> لامتصاص تلك المواد السامة التي يفرزها </a:t>
            </a:r>
            <a:r>
              <a:rPr lang="en-US" dirty="0" smtClean="0"/>
              <a:t>explant</a:t>
            </a:r>
            <a:r>
              <a:rPr lang="ar-IQ" dirty="0" smtClean="0"/>
              <a:t>في الميديا فينمو نسيج الكالس بدون توقف ويتحور الى أجنة جسمية ويصبح الكالس عقدي القوام ابيض اللون ناميا فوق النسيج الاولي الهش القوام المصفر اللون.</a:t>
            </a:r>
          </a:p>
          <a:p>
            <a:pPr marL="0" indent="0" algn="r" rtl="1">
              <a:buNone/>
            </a:pPr>
            <a:endParaRPr lang="ar-IQ" dirty="0" smtClean="0"/>
          </a:p>
        </p:txBody>
      </p:sp>
    </p:spTree>
    <p:extLst>
      <p:ext uri="{BB962C8B-B14F-4D97-AF65-F5344CB8AC3E}">
        <p14:creationId xmlns:p14="http://schemas.microsoft.com/office/powerpoint/2010/main" val="4282474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146</TotalTime>
  <Words>453</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Times New Roman</vt:lpstr>
      <vt:lpstr>Vapor Trail</vt:lpstr>
      <vt:lpstr>Methods of Micro propagationطرق الاخلاف(التكاثر ) النسيجي </vt:lpstr>
      <vt:lpstr>PowerPoint Presentation</vt:lpstr>
      <vt:lpstr>حيث كل جنين يحتوي على سويق وجذير مجهري ويتغيير المظهر الخارجي لنسيج الكالس الى الكالس العقدي الذي يحتوي على عقد صغيرة الحجم والعقد ماهي سوى مبادئ للاجنة الاولية  , وبعد حصول هذه الخطوة (أي تحور خلايا الكالس الى أجنة اولية جسمية أو خضرية ) عادة في أوساط تحتوي على الاوكسين والسايتوكاينين معا تنقل الاجنة الاولية ( العقد) الى أوساط زرعية أخرى تخلوا من GERMENATION الهرمونات النباتية ( الاوكسين والسايتوكاينين) لتسهيل نمو والنضج للاجنة الاولية الى أجنة كاملة والبدئ بانباتها</vt:lpstr>
      <vt:lpstr>PowerPoint Presentation</vt:lpstr>
      <vt:lpstr>PowerPoint Presentation</vt:lpstr>
      <vt:lpstr>PowerPoint Presentation</vt:lpstr>
      <vt:lpstr>Somatic embryogenesisزراعة الانسجة الجسمية في نخيل التمر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Micro propagationطرق الاخلاف(التكاثر ) النسيجي </dc:title>
  <dc:creator>Maher</dc:creator>
  <cp:lastModifiedBy>Maher</cp:lastModifiedBy>
  <cp:revision>18</cp:revision>
  <dcterms:created xsi:type="dcterms:W3CDTF">2021-11-29T17:13:17Z</dcterms:created>
  <dcterms:modified xsi:type="dcterms:W3CDTF">2021-12-14T20:18:34Z</dcterms:modified>
</cp:coreProperties>
</file>